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
  </p:notesMasterIdLst>
  <p:sldIdLst>
    <p:sldId id="256" r:id="rId3"/>
    <p:sldId id="260" r:id="rId4"/>
    <p:sldId id="266" r:id="rId5"/>
    <p:sldId id="293" r:id="rId6"/>
    <p:sldId id="292" r:id="rId7"/>
    <p:sldId id="267" r:id="rId8"/>
    <p:sldId id="268" r:id="rId9"/>
    <p:sldId id="261" r:id="rId11"/>
    <p:sldId id="270" r:id="rId12"/>
    <p:sldId id="271" r:id="rId13"/>
    <p:sldId id="275" r:id="rId14"/>
    <p:sldId id="291" r:id="rId15"/>
    <p:sldId id="296" r:id="rId16"/>
    <p:sldId id="297" r:id="rId17"/>
    <p:sldId id="295" r:id="rId18"/>
    <p:sldId id="294" r:id="rId19"/>
    <p:sldId id="276" r:id="rId20"/>
    <p:sldId id="280" r:id="rId21"/>
    <p:sldId id="281" r:id="rId22"/>
    <p:sldId id="265" r:id="rId23"/>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91" userDrawn="1">
          <p15:clr>
            <a:srgbClr val="A4A3A4"/>
          </p15:clr>
        </p15:guide>
        <p15:guide id="2" orient="horz" pos="3157" userDrawn="1">
          <p15:clr>
            <a:srgbClr val="A4A3A4"/>
          </p15:clr>
        </p15:guide>
        <p15:guide id="3" pos="3779" userDrawn="1">
          <p15:clr>
            <a:srgbClr val="A4A3A4"/>
          </p15:clr>
        </p15:guide>
        <p15:guide id="4" pos="451" userDrawn="1">
          <p15:clr>
            <a:srgbClr val="A4A3A4"/>
          </p15:clr>
        </p15:guide>
        <p15:guide id="5" pos="72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6F7A"/>
    <a:srgbClr val="425860"/>
    <a:srgbClr val="398E3D"/>
    <a:srgbClr val="FF6D00"/>
    <a:srgbClr val="F1F5F8"/>
    <a:srgbClr val="F9F9F9"/>
    <a:srgbClr val="2C7130"/>
    <a:srgbClr val="CC5600"/>
    <a:srgbClr val="FB7716"/>
    <a:srgbClr val="4456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94674"/>
  </p:normalViewPr>
  <p:slideViewPr>
    <p:cSldViewPr snapToGrid="0" snapToObjects="1">
      <p:cViewPr varScale="1">
        <p:scale>
          <a:sx n="63" d="100"/>
          <a:sy n="63" d="100"/>
        </p:scale>
        <p:origin x="-114" y="-696"/>
      </p:cViewPr>
      <p:guideLst>
        <p:guide orient="horz" pos="1791"/>
        <p:guide orient="horz" pos="3157"/>
        <p:guide pos="3779"/>
        <p:guide pos="451"/>
        <p:guide pos="7242"/>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gs" Target="tags/tag8.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310C7-34AD-4809-85FC-EC5926D1B6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65C-CFB5-4B78-A429-8BCFC2FD0A7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546F7A"/>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4.emf"/><Relationship Id="rId2" Type="http://schemas.openxmlformats.org/officeDocument/2006/relationships/oleObject" Target="../embeddings/oleObject1.bin"/><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72766" y="3291840"/>
            <a:ext cx="10379710" cy="829945"/>
          </a:xfrm>
          <a:prstGeom prst="rect">
            <a:avLst/>
          </a:prstGeom>
        </p:spPr>
        <p:txBody>
          <a:bodyPr wrap="square">
            <a:spAutoFit/>
          </a:bodyPr>
          <a:lstStyle/>
          <a:p>
            <a:pPr algn="ctr"/>
            <a:r>
              <a:rPr sz="4800" smtClean="0">
                <a:solidFill>
                  <a:schemeClr val="bg1"/>
                </a:solidFill>
              </a:rPr>
              <a:t>基于Springboot的在线政务服务中心</a:t>
            </a:r>
            <a:endParaRPr sz="4800" smtClean="0">
              <a:solidFill>
                <a:schemeClr val="bg1"/>
              </a:solidFill>
            </a:endParaRPr>
          </a:p>
        </p:txBody>
      </p:sp>
      <p:grpSp>
        <p:nvGrpSpPr>
          <p:cNvPr id="21" name="组合 20"/>
          <p:cNvGrpSpPr/>
          <p:nvPr/>
        </p:nvGrpSpPr>
        <p:grpSpPr>
          <a:xfrm>
            <a:off x="4769529" y="541051"/>
            <a:ext cx="2638414" cy="2624498"/>
            <a:chOff x="4769529" y="541051"/>
            <a:chExt cx="2638414" cy="2624498"/>
          </a:xfrm>
        </p:grpSpPr>
        <p:grpSp>
          <p:nvGrpSpPr>
            <p:cNvPr id="3" name="Group 74"/>
            <p:cNvGrpSpPr>
              <a:grpSpLocks noChangeAspect="1"/>
            </p:cNvGrpSpPr>
            <p:nvPr/>
          </p:nvGrpSpPr>
          <p:grpSpPr bwMode="auto">
            <a:xfrm>
              <a:off x="4769529" y="541051"/>
              <a:ext cx="2638414" cy="2624498"/>
              <a:chOff x="5429" y="2125"/>
              <a:chExt cx="569" cy="566"/>
            </a:xfrm>
            <a:solidFill>
              <a:schemeClr val="bg1"/>
            </a:solidFill>
          </p:grpSpPr>
          <p:sp>
            <p:nvSpPr>
              <p:cNvPr id="4"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椭圆 1"/>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14704" y="17780"/>
            <a:ext cx="4107815"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4000" kern="0" dirty="0" smtClean="0">
                <a:solidFill>
                  <a:schemeClr val="bg1"/>
                </a:solidFill>
                <a:latin typeface="+mj-ea"/>
                <a:ea typeface="+mj-ea"/>
              </a:rPr>
              <a:t>系统总体结构</a:t>
            </a:r>
            <a:r>
              <a:rPr kumimoji="0" lang="zh-CN" altLang="en-US" sz="4000" b="0" i="0" u="none" strike="noStrike" kern="0" cap="none" spc="0" normalizeH="0" baseline="0" noProof="0" dirty="0" smtClean="0">
                <a:ln>
                  <a:noFill/>
                </a:ln>
                <a:solidFill>
                  <a:schemeClr val="bg1"/>
                </a:solidFill>
                <a:effectLst/>
                <a:uLnTx/>
                <a:uFillTx/>
                <a:latin typeface="+mj-ea"/>
                <a:ea typeface="+mj-ea"/>
              </a:rPr>
              <a:t>图</a:t>
            </a:r>
            <a:endParaRPr kumimoji="0" sz="40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2097927" y="1234873"/>
            <a:ext cx="7707219" cy="4870382"/>
            <a:chOff x="2097927" y="1087654"/>
            <a:chExt cx="7707219" cy="4870382"/>
          </a:xfrm>
        </p:grpSpPr>
        <p:sp>
          <p:nvSpPr>
            <p:cNvPr id="13" name="任意多边形 12"/>
            <p:cNvSpPr/>
            <p:nvPr/>
          </p:nvSpPr>
          <p:spPr>
            <a:xfrm>
              <a:off x="6281846" y="1087654"/>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sp>
          <p:nvSpPr>
            <p:cNvPr id="15" name="任意多边形 14"/>
            <p:cNvSpPr/>
            <p:nvPr/>
          </p:nvSpPr>
          <p:spPr>
            <a:xfrm>
              <a:off x="2097927" y="3912476"/>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grpSp>
      <p:sp>
        <p:nvSpPr>
          <p:cNvPr id="15362" name="Rectangle 2"/>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397" name="Rectangle 37"/>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44" name="Rectangle 84"/>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57" name="Rectangle 97"/>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58" name="Rectangle 98"/>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59" name="Rectangle 99"/>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0" name="Rectangle 100"/>
          <p:cNvSpPr>
            <a:spLocks noChangeArrowheads="1"/>
          </p:cNvSpPr>
          <p:nvPr/>
        </p:nvSpPr>
        <p:spPr bwMode="auto">
          <a:xfrm>
            <a:off x="0" y="4219575"/>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4" name="Rectangle 100"/>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1" name="Rectangle 101"/>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2" name="Rectangle 102"/>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3" name="Rectangle 103"/>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11" name="对象 10"/>
          <p:cNvGraphicFramePr/>
          <p:nvPr>
            <p:custDataLst>
              <p:tags r:id="rId1"/>
            </p:custDataLst>
          </p:nvPr>
        </p:nvGraphicFramePr>
        <p:xfrm>
          <a:off x="2531110" y="935990"/>
          <a:ext cx="7129145" cy="4985385"/>
        </p:xfrm>
        <a:graphic>
          <a:graphicData uri="http://schemas.openxmlformats.org/presentationml/2006/ole">
            <mc:AlternateContent xmlns:mc="http://schemas.openxmlformats.org/markup-compatibility/2006">
              <mc:Choice xmlns:v="urn:schemas-microsoft-com:vml" Requires="v">
                <p:oleObj spid="_x0000_s12" name="" r:id="rId2" imgW="8363585" imgH="5865495" progId="Visio.Drawing.15">
                  <p:embed/>
                </p:oleObj>
              </mc:Choice>
              <mc:Fallback>
                <p:oleObj name="" r:id="rId2" imgW="8363585" imgH="5865495" progId="Visio.Drawing.15">
                  <p:embed/>
                  <p:pic>
                    <p:nvPicPr>
                      <p:cNvPr id="0" name="图片 11"/>
                      <p:cNvPicPr/>
                      <p:nvPr/>
                    </p:nvPicPr>
                    <p:blipFill>
                      <a:blip r:embed="rId3"/>
                      <a:stretch>
                        <a:fillRect/>
                      </a:stretch>
                    </p:blipFill>
                    <p:spPr>
                      <a:xfrm>
                        <a:off x="2531110" y="935990"/>
                        <a:ext cx="7129145" cy="498538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系统首页界面</a:t>
            </a:r>
            <a:endParaRPr lang="zh-CN"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 name="图片 1"/>
          <p:cNvPicPr>
            <a:picLocks noChangeAspect="1" noChangeArrowheads="1"/>
          </p:cNvPicPr>
          <p:nvPr>
            <p:custDataLst>
              <p:tags r:id="rId1"/>
            </p:custDataLst>
          </p:nvPr>
        </p:nvPicPr>
        <p:blipFill>
          <a:blip r:embed="rId2" cstate="print"/>
          <a:srcRect/>
          <a:stretch>
            <a:fillRect/>
          </a:stretch>
        </p:blipFill>
        <p:spPr>
          <a:xfrm>
            <a:off x="3458845" y="2142173"/>
            <a:ext cx="5274310" cy="257365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证件查询详细页面</a:t>
            </a:r>
            <a:endParaRPr lang="zh-CN" altLang="en-US"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1" name="图片 4"/>
          <p:cNvPicPr>
            <a:picLocks noChangeAspect="1" noChangeArrowheads="1"/>
          </p:cNvPicPr>
          <p:nvPr>
            <p:custDataLst>
              <p:tags r:id="rId1"/>
            </p:custDataLst>
          </p:nvPr>
        </p:nvPicPr>
        <p:blipFill>
          <a:blip r:embed="rId2" cstate="print"/>
          <a:srcRect/>
          <a:stretch>
            <a:fillRect/>
          </a:stretch>
        </p:blipFill>
        <p:spPr>
          <a:xfrm>
            <a:off x="3458845" y="2145030"/>
            <a:ext cx="5274310" cy="256794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68020" y="0"/>
            <a:ext cx="428752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便民服务详细页面</a:t>
            </a:r>
            <a:endParaRPr lang="zh-CN" altLang="en-US"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2" name="图片 10"/>
          <p:cNvPicPr>
            <a:picLocks noChangeAspect="1" noChangeArrowheads="1"/>
          </p:cNvPicPr>
          <p:nvPr>
            <p:custDataLst>
              <p:tags r:id="rId1"/>
            </p:custDataLst>
          </p:nvPr>
        </p:nvPicPr>
        <p:blipFill>
          <a:blip r:embed="rId2" cstate="print"/>
          <a:srcRect/>
          <a:stretch>
            <a:fillRect/>
          </a:stretch>
        </p:blipFill>
        <p:spPr>
          <a:xfrm>
            <a:off x="3458845" y="2145030"/>
            <a:ext cx="5274310" cy="256794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后台登录界面</a:t>
            </a:r>
            <a:endParaRPr lang="zh-CN" altLang="en-US"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5" name="图片 22"/>
          <p:cNvPicPr>
            <a:picLocks noChangeAspect="1" noChangeArrowheads="1"/>
          </p:cNvPicPr>
          <p:nvPr>
            <p:custDataLst>
              <p:tags r:id="rId1"/>
            </p:custDataLst>
          </p:nvPr>
        </p:nvPicPr>
        <p:blipFill>
          <a:blip r:embed="rId2" cstate="print"/>
          <a:srcRect/>
          <a:stretch>
            <a:fillRect/>
          </a:stretch>
        </p:blipFill>
        <p:spPr>
          <a:xfrm>
            <a:off x="3458845" y="2151063"/>
            <a:ext cx="5274310" cy="255587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管理员主界面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8" name="图片 25"/>
          <p:cNvPicPr>
            <a:picLocks noChangeAspect="1" noChangeArrowheads="1"/>
          </p:cNvPicPr>
          <p:nvPr>
            <p:custDataLst>
              <p:tags r:id="rId1"/>
            </p:custDataLst>
          </p:nvPr>
        </p:nvPicPr>
        <p:blipFill>
          <a:blip r:embed="rId2" cstate="print"/>
          <a:srcRect/>
          <a:stretch>
            <a:fillRect/>
          </a:stretch>
        </p:blipFill>
        <p:spPr>
          <a:xfrm>
            <a:off x="3458845" y="2147888"/>
            <a:ext cx="5274310" cy="256222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用户主界面</a:t>
            </a:r>
            <a:endParaRPr lang="zh-CN" altLang="en-US"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1" name="图片 16"/>
          <p:cNvPicPr>
            <a:picLocks noChangeAspect="1" noChangeArrowheads="1"/>
          </p:cNvPicPr>
          <p:nvPr>
            <p:custDataLst>
              <p:tags r:id="rId1"/>
            </p:custDataLst>
          </p:nvPr>
        </p:nvPicPr>
        <p:blipFill>
          <a:blip r:embed="rId2" cstate="print"/>
          <a:srcRect/>
          <a:stretch>
            <a:fillRect/>
          </a:stretch>
        </p:blipFill>
        <p:spPr>
          <a:xfrm>
            <a:off x="3458845" y="2143125"/>
            <a:ext cx="5274310" cy="25717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1610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系统测试</a:t>
            </a:r>
            <a:endParaRPr kumimoji="0" lang="zh-CN"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257207" y="1371600"/>
            <a:ext cx="11015980" cy="3476625"/>
          </a:xfrm>
          <a:prstGeom prst="rect">
            <a:avLst/>
          </a:prstGeom>
        </p:spPr>
        <p:txBody>
          <a:bodyPr wrap="square">
            <a:spAutoFit/>
          </a:bodyPr>
          <a:lstStyle/>
          <a:p>
            <a:r>
              <a:rPr lang="zh-CN" altLang="zh-CN" sz="2000" dirty="0" smtClean="0"/>
              <a:t>6.1  系统测试的目的</a:t>
            </a:r>
            <a:endParaRPr lang="zh-CN" altLang="zh-CN" sz="2000" dirty="0" smtClean="0"/>
          </a:p>
          <a:p>
            <a:r>
              <a:rPr lang="zh-CN" altLang="zh-CN" sz="2000" dirty="0" smtClean="0"/>
              <a:t>任何人系统开发中也不能保证没有一点错误，在开发的过程中错误是不可避免的，所以在发现错误时要及时改正，不能让错误一直存在，否则会引发系统崩溃等不可小觑的后果，所以才需要系统测试来在一定程度上避免这些问题的发生。在测试中发现错误并及时改正才会让系统长久稳定的运行，虽然这是耗时耗力的，但为了系统能够长期使用，系统测试这一步骤也是十分重要的。</a:t>
            </a:r>
            <a:endParaRPr lang="zh-CN" altLang="zh-CN" sz="2000" dirty="0" smtClean="0"/>
          </a:p>
          <a:p>
            <a:r>
              <a:rPr lang="zh-CN" altLang="zh-CN" sz="2000" dirty="0" smtClean="0"/>
              <a:t>为实现系统中各个模块的功能，系统测试是必须的，这样才能判定系统是否能准确的实现预想的功能[13]。在正式使用系统前必要的步骤就是针对系统进行测试，确保系统的准确性，以供使用。</a:t>
            </a:r>
            <a:endParaRPr lang="zh-CN" altLang="zh-CN" sz="2000" dirty="0" smtClean="0"/>
          </a:p>
          <a:p>
            <a:r>
              <a:rPr lang="zh-CN" altLang="zh-CN" sz="2000" dirty="0" smtClean="0"/>
              <a:t>6.2  系统测试方法</a:t>
            </a:r>
            <a:endParaRPr lang="zh-CN" altLang="zh-CN" sz="2000" dirty="0" smtClean="0"/>
          </a:p>
          <a:p>
            <a:r>
              <a:rPr lang="zh-CN" altLang="zh-CN" sz="2000" dirty="0" smtClean="0"/>
              <a:t>在测试中发现问题一定要立马寻找解决办法，不要妄图通过偶然的概率对错误不管不问，只有认真测试解决问题，才能保证在线政务服务中心管理系统的质量，可以极大的缩短开发的时间。</a:t>
            </a:r>
            <a:endParaRPr lang="zh-CN" altLang="zh-CN" sz="2000" dirty="0" smtClean="0"/>
          </a:p>
          <a:p>
            <a:r>
              <a:rPr lang="zh-CN" altLang="zh-CN" sz="2000" dirty="0" smtClean="0"/>
              <a:t>测试时不要一错再错，同样的错误一起解决，这样才能提高系统的稳定性和安全性。</a:t>
            </a:r>
            <a:endParaRPr lang="zh-CN" altLang="zh-CN" sz="2000"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3565"/>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3200" b="0" i="0" kern="0" cap="none" spc="0" normalizeH="0" baseline="0" noProof="0" dirty="0" smtClean="0">
                <a:solidFill>
                  <a:schemeClr val="bg1"/>
                </a:solidFill>
                <a:latin typeface="黑体" panose="02010609060101010101" charset="-122"/>
                <a:ea typeface="黑体" panose="02010609060101010101" charset="-122"/>
              </a:rPr>
              <a:t>结论</a:t>
            </a:r>
            <a:endParaRPr kumimoji="0" lang="zh-CN" altLang="en-US" sz="3200" b="0" i="0" kern="0" cap="none" spc="0" normalizeH="0" baseline="0" noProof="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nvSpPr>
        <p:spPr>
          <a:xfrm>
            <a:off x="563880" y="920750"/>
            <a:ext cx="11064240" cy="5323205"/>
          </a:xfrm>
          <a:prstGeom prst="rect">
            <a:avLst/>
          </a:prstGeom>
          <a:noFill/>
          <a:ln w="9525">
            <a:noFill/>
          </a:ln>
        </p:spPr>
        <p:txBody>
          <a:bodyPr wrap="square">
            <a:spAutoFit/>
          </a:bodyPr>
          <a:lstStyle/>
          <a:p>
            <a:r>
              <a:rPr lang="en-US" sz="2000" dirty="0" smtClean="0"/>
              <a:t> </a:t>
            </a:r>
            <a:endParaRPr lang="zh-CN" altLang="en-US" sz="2000" dirty="0" smtClean="0"/>
          </a:p>
          <a:p>
            <a:r>
              <a:rPr altLang="zh-CN" sz="2000" dirty="0" smtClean="0"/>
              <a:t>本系统是采用java语言，SpringBoot框架构建的一个操作管理系统，选择的数据库是Mysql。整个过程先是通过整体的系统分析，来确定本系统的可行性是否达标。为了满足用户的需求以及提高管理员的工作效率，通过系统所要实现的功能分析，决定了用户和管理员要实现的功能。之后就是精细各个模块的具体功能，定义用户和管理员们的权限，分割成管理员功能模块和用户功能模块。之后通过系统测试来确保数据的准确性和操作的准确性，发现错误并立即做出了改正。</a:t>
            </a:r>
            <a:endParaRPr altLang="zh-CN" sz="2000" dirty="0" smtClean="0"/>
          </a:p>
          <a:p>
            <a:r>
              <a:rPr altLang="zh-CN" sz="2000" dirty="0" smtClean="0"/>
              <a:t>系统本身就是共享信息的存在，用户和管理员都可以发布信息来分享资源，通过加入关键词检索，让用户和管理员更方便的使用系统。同时通过分类以便用户查找信息可以进一步的对号入座，极大的节省了查找信息的时间。通过加入信息的评论功能，加深了用户与用户之间的交流，使其构造出更良好的网络环境。</a:t>
            </a:r>
            <a:endParaRPr altLang="zh-CN" sz="2000" dirty="0" smtClean="0"/>
          </a:p>
          <a:p>
            <a:r>
              <a:rPr altLang="zh-CN" sz="2000" dirty="0" smtClean="0"/>
              <a:t>关于在线政务服务设计还是有很多不足的地方，在管理员模块不能更好的设置用户模块的权限，使其禁言或不可以发布信息等其操作，导致用户的体验性可能会降低，但也恰恰提高了自由度。在用户模块功能略少，操作单一，缺少点赞分享等操作，影响了用户的积极性。</a:t>
            </a:r>
            <a:endParaRPr altLang="zh-CN" sz="2000" dirty="0" smtClean="0"/>
          </a:p>
          <a:p>
            <a:r>
              <a:rPr altLang="zh-CN" sz="2000" dirty="0" smtClean="0"/>
              <a:t>在本次项目设计中，完成了大大小小的模块，系统设计的调查，数据的分析，在安装软件方面，选择版本问题困扰了我很久，后来找相关的网站介绍，了解了各个版本的利与弊，最后完善了本次设计。在线政务服务的系统设计选择了Java开发工具，和Mysql数据库对系统的数据交互进行分析保存，使用Mysql数据库可以是程序运行更加的安全且稳定，从而实现并完善系统的开发。</a:t>
            </a:r>
            <a:endParaRPr altLang="zh-CN" sz="2000"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
            <a:ext cx="12192000" cy="601133"/>
          </a:xfrm>
          <a:prstGeom prst="rect">
            <a:avLst/>
          </a:prstGeom>
          <a:solidFill>
            <a:srgbClr val="398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参考文献</a:t>
            </a:r>
            <a:endPar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590233" y="929204"/>
            <a:ext cx="11520487" cy="3784600"/>
          </a:xfrm>
          <a:prstGeom prst="rect">
            <a:avLst/>
          </a:prstGeom>
        </p:spPr>
        <p:txBody>
          <a:bodyPr wrap="square">
            <a:spAutoFit/>
          </a:bodyPr>
          <a:lstStyle/>
          <a:p>
            <a:r>
              <a:rPr lang="en-US" altLang="zh-CN" sz="1600" dirty="0" smtClean="0"/>
              <a:t>[</a:t>
            </a:r>
            <a:r>
              <a:rPr altLang="zh-CN" sz="1600" dirty="0" smtClean="0"/>
              <a:t>[1]西尔伯沙茨(Silberschatz.A.) . 计算机科学丛书：数据库系统概念(原书第6版)[M]. 机械工业出版社,2018:03．</a:t>
            </a:r>
            <a:endParaRPr altLang="zh-CN" sz="1600" dirty="0" smtClean="0"/>
          </a:p>
          <a:p>
            <a:r>
              <a:rPr altLang="zh-CN" sz="1600" dirty="0" smtClean="0"/>
              <a:t>[2]竺天元.基于JSP的企业人事薪酬管理信息系统的设计与实现[D].湖南大学,2018:07.</a:t>
            </a:r>
            <a:endParaRPr altLang="zh-CN" sz="1600" dirty="0" smtClean="0"/>
          </a:p>
          <a:p>
            <a:r>
              <a:rPr altLang="zh-CN" sz="1600" dirty="0" smtClean="0"/>
              <a:t>[3]王珊.基于JSP技术的医院人力资源管理系统的设计与实现[D].西安科技大学,2018:11.</a:t>
            </a:r>
            <a:endParaRPr altLang="zh-CN" sz="1600" dirty="0" smtClean="0"/>
          </a:p>
          <a:p>
            <a:r>
              <a:rPr altLang="zh-CN" sz="1600" dirty="0" smtClean="0"/>
              <a:t>[4]王志任.基于Vue.js的开发平台的设计与实现[D].广东工业大学,2018.</a:t>
            </a:r>
            <a:endParaRPr altLang="zh-CN" sz="1600" dirty="0" smtClean="0"/>
          </a:p>
          <a:p>
            <a:r>
              <a:rPr altLang="zh-CN" sz="1600" dirty="0" smtClean="0"/>
              <a:t>[5]李绪成,闫海珍 java Web开发教程—入门与提高篇(JSP+Servlet) 清华大学出版社,2019:13.</a:t>
            </a:r>
            <a:endParaRPr altLang="zh-CN" sz="1600" dirty="0" smtClean="0"/>
          </a:p>
          <a:p>
            <a:r>
              <a:rPr altLang="zh-CN" sz="1600" dirty="0" smtClean="0"/>
              <a:t>[6]刘敏.基于SpringBoot框架社交网络平台的设计与实现[D].湖南大学,2018.</a:t>
            </a:r>
            <a:endParaRPr altLang="zh-CN" sz="1600" dirty="0" smtClean="0"/>
          </a:p>
          <a:p>
            <a:r>
              <a:rPr altLang="zh-CN" sz="1600" dirty="0" smtClean="0"/>
              <a:t>[7]Robert W.Sebesta著,刘伟琴等译.Web程序设计[M],北京清华大学出版社,2018(4):9-450．</a:t>
            </a:r>
            <a:endParaRPr altLang="zh-CN" sz="1600" dirty="0" smtClean="0"/>
          </a:p>
          <a:p>
            <a:r>
              <a:rPr altLang="zh-CN" sz="1600" dirty="0" smtClean="0"/>
              <a:t>[8]萨师煊,王珊.数据库系统概论[M]．北京:高等教育出版社，2018:10-180．</a:t>
            </a:r>
            <a:endParaRPr altLang="zh-CN" sz="1600" dirty="0" smtClean="0"/>
          </a:p>
          <a:p>
            <a:r>
              <a:rPr altLang="zh-CN" sz="1600" dirty="0" smtClean="0"/>
              <a:t>[9]陈刚．Eclipse从入门到精通[M].北京:清华大学出版社，2020(2):17-380．</a:t>
            </a:r>
            <a:endParaRPr altLang="zh-CN" sz="1600" dirty="0" smtClean="0"/>
          </a:p>
          <a:p>
            <a:r>
              <a:rPr altLang="zh-CN" sz="1600" dirty="0" smtClean="0"/>
              <a:t>[10]韩思凡.Web开发中的JSP与HTM的基础应用[J].科学技术创新,2020(14):71-72.</a:t>
            </a:r>
            <a:endParaRPr altLang="zh-CN" sz="1600" dirty="0" smtClean="0"/>
          </a:p>
          <a:p>
            <a:r>
              <a:rPr altLang="zh-CN" sz="1600" dirty="0" smtClean="0"/>
              <a:t>[11]刘小飞,李明杰.基于JSP和Servlet架构的新闻频道系统[J].电脑知识与技术,2020,16(12):82-83.</a:t>
            </a:r>
            <a:endParaRPr altLang="zh-CN" sz="1600" dirty="0" smtClean="0"/>
          </a:p>
          <a:p>
            <a:r>
              <a:rPr altLang="zh-CN" sz="1600" dirty="0" smtClean="0"/>
              <a:t>[12]赵辉,熊文俊.JSP的网络数据库连接技术及运用之研究[J].电脑知识与技术,2019,15(17):25-26.</a:t>
            </a:r>
            <a:endParaRPr altLang="zh-CN" sz="1600" dirty="0" smtClean="0"/>
          </a:p>
          <a:p>
            <a:r>
              <a:rPr altLang="zh-CN" sz="1600" dirty="0" smtClean="0"/>
              <a:t>[13]刘婷.JSP技术发展前景研究[J].信息与电脑(理论版),2019(08):70-71.</a:t>
            </a:r>
            <a:endParaRPr altLang="zh-CN" sz="1600" dirty="0" smtClean="0"/>
          </a:p>
          <a:p>
            <a:r>
              <a:rPr altLang="zh-CN" sz="1600" dirty="0" smtClean="0"/>
              <a:t>[14]杨正午.基于WEB前端开发技术的网站设计,2019,34(03):51-53+57.</a:t>
            </a:r>
            <a:endParaRPr altLang="zh-CN" sz="1600" dirty="0" smtClean="0"/>
          </a:p>
          <a:p>
            <a:r>
              <a:rPr altLang="zh-CN" sz="1600" dirty="0" smtClean="0"/>
              <a:t>[15]李秋锦.基于JSP的简单网页设计[J].科技经济导刊,2019,27(16):30.</a:t>
            </a:r>
            <a:endParaRPr altLang="zh-CN" sz="1600"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b="26913"/>
          <a:stretch>
            <a:fillRect/>
          </a:stretch>
        </p:blipFill>
        <p:spPr>
          <a:xfrm>
            <a:off x="0" y="0"/>
            <a:ext cx="12192000" cy="5012267"/>
          </a:xfrm>
          <a:prstGeom prst="rect">
            <a:avLst/>
          </a:prstGeom>
        </p:spPr>
      </p:pic>
      <p:sp>
        <p:nvSpPr>
          <p:cNvPr id="3" name="矩形 2"/>
          <p:cNvSpPr/>
          <p:nvPr/>
        </p:nvSpPr>
        <p:spPr>
          <a:xfrm>
            <a:off x="3947160" y="147320"/>
            <a:ext cx="8068946" cy="4675403"/>
          </a:xfrm>
          <a:prstGeom prst="rect">
            <a:avLst/>
          </a:prstGeom>
          <a:noFill/>
          <a:ln>
            <a:noFill/>
          </a:ln>
          <a:effectLst>
            <a:outerShdw blurRad="165100" sx="101000" sy="101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smtClean="0">
                <a:solidFill>
                  <a:schemeClr val="tx1"/>
                </a:solidFill>
              </a:rPr>
              <a:t>随着时代在飞速进步，每个行业都在努力发展现在先进技术，通过这些先进的技术来提高自己的水平和优势，在线政务服务中心管理当然不能排除在外。在线政务服务中心管理系统是在实际应用和软件工程的开发原理之上，运用Java语言以及SpringBoot框架进行开发。首先要进行需求分析，分析出在线政务服务中心管理系统的主要功能，然后设计了系统结构。整体设计包括系统的功能、系统总体结构、系统数据结构和对系统安全性进行设计；最后要对系统进行测试，还要对测试的结果进行总结和分析，为以后系统的维护提供方便，也为以后类似系统的开发提供参考和帮助。这种个性化的网络系统管理更重视相互协调和管理合作,能激发管理者的创造性和主动性,这对在线政务服务中心管理系统来说非常有益。</a:t>
            </a:r>
            <a:endParaRPr smtClean="0">
              <a:solidFill>
                <a:schemeClr val="tx1"/>
              </a:solidFill>
            </a:endParaRPr>
          </a:p>
        </p:txBody>
      </p:sp>
      <p:sp>
        <p:nvSpPr>
          <p:cNvPr id="5" name="矩形 4"/>
          <p:cNvSpPr/>
          <p:nvPr/>
        </p:nvSpPr>
        <p:spPr>
          <a:xfrm>
            <a:off x="4308475" y="5496560"/>
            <a:ext cx="4294505" cy="1106805"/>
          </a:xfrm>
          <a:prstGeom prst="rect">
            <a:avLst/>
          </a:prstGeom>
        </p:spPr>
        <p:txBody>
          <a:bodyPr wrap="square">
            <a:spAutoFit/>
          </a:bodyPr>
          <a:lstStyle/>
          <a:p>
            <a:r>
              <a:rPr lang="zh-CN" altLang="en-US" sz="6600" b="1" dirty="0"/>
              <a:t>摘     要</a:t>
            </a:r>
            <a:endParaRPr lang="zh-CN" altLang="en-US" sz="6600" b="1" dirty="0"/>
          </a:p>
        </p:txBody>
      </p:sp>
    </p:spTree>
  </p:cSld>
  <p:clrMapOvr>
    <a:masterClrMapping/>
  </p:clrMapOvr>
  <p:transition spd="med">
    <p:pull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49195" y="3301238"/>
            <a:ext cx="7879080" cy="1015663"/>
          </a:xfrm>
          <a:prstGeom prst="rect">
            <a:avLst/>
          </a:prstGeom>
        </p:spPr>
        <p:txBody>
          <a:bodyPr wrap="none">
            <a:spAutoFit/>
          </a:bodyPr>
          <a:lstStyle/>
          <a:p>
            <a:r>
              <a:rPr lang="zh-CN" altLang="en-US" sz="6000" b="1" dirty="0">
                <a:solidFill>
                  <a:schemeClr val="bg1"/>
                </a:solidFill>
              </a:rPr>
              <a:t>感谢</a:t>
            </a:r>
            <a:r>
              <a:rPr lang="zh-CN" altLang="en-US" sz="6000" b="1" dirty="0" smtClean="0">
                <a:solidFill>
                  <a:schemeClr val="bg1"/>
                </a:solidFill>
              </a:rPr>
              <a:t>各位老师</a:t>
            </a:r>
            <a:r>
              <a:rPr lang="zh-CN" altLang="en-US" sz="6000" b="1" dirty="0">
                <a:solidFill>
                  <a:schemeClr val="bg1"/>
                </a:solidFill>
              </a:rPr>
              <a:t>评判指导</a:t>
            </a:r>
            <a:endParaRPr lang="zh-CN" altLang="en-US" sz="6000" b="1" dirty="0">
              <a:solidFill>
                <a:schemeClr val="bg1"/>
              </a:solidFill>
            </a:endParaRPr>
          </a:p>
        </p:txBody>
      </p:sp>
      <p:sp>
        <p:nvSpPr>
          <p:cNvPr id="20" name="椭圆 19"/>
          <p:cNvSpPr/>
          <p:nvPr/>
        </p:nvSpPr>
        <p:spPr>
          <a:xfrm>
            <a:off x="5627539"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038127"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43635"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979207" y="4378458"/>
            <a:ext cx="2215671" cy="646331"/>
          </a:xfrm>
          <a:prstGeom prst="rect">
            <a:avLst/>
          </a:prstGeom>
        </p:spPr>
        <p:txBody>
          <a:bodyPr wrap="none">
            <a:spAutoFit/>
          </a:bodyPr>
          <a:lstStyle/>
          <a:p>
            <a:pPr algn="ctr"/>
            <a:r>
              <a:rPr lang="zh-CN" altLang="en-US" dirty="0" smtClean="0">
                <a:solidFill>
                  <a:schemeClr val="bg1">
                    <a:lumMod val="95000"/>
                  </a:schemeClr>
                </a:solidFill>
                <a:latin typeface="+mj-ea"/>
                <a:ea typeface="+mj-ea"/>
              </a:rPr>
              <a:t>指导</a:t>
            </a:r>
            <a:r>
              <a:rPr lang="zh-CN" altLang="en-US" dirty="0">
                <a:solidFill>
                  <a:schemeClr val="bg1">
                    <a:lumMod val="95000"/>
                  </a:schemeClr>
                </a:solidFill>
                <a:latin typeface="+mj-ea"/>
                <a:ea typeface="+mj-ea"/>
              </a:rPr>
              <a:t>老师</a:t>
            </a:r>
            <a:r>
              <a:rPr lang="zh-CN" altLang="en-US" dirty="0" smtClean="0">
                <a:solidFill>
                  <a:schemeClr val="bg1">
                    <a:lumMod val="95000"/>
                  </a:schemeClr>
                </a:solidFill>
                <a:latin typeface="+mj-ea"/>
                <a:ea typeface="+mj-ea"/>
              </a:rPr>
              <a:t>：</a:t>
            </a:r>
            <a:r>
              <a:rPr lang="en-US" altLang="zh-CN" dirty="0" smtClean="0">
                <a:solidFill>
                  <a:schemeClr val="bg1">
                    <a:lumMod val="95000"/>
                  </a:schemeClr>
                </a:solidFill>
                <a:latin typeface="+mj-ea"/>
                <a:ea typeface="+mj-ea"/>
              </a:rPr>
              <a:t>PPT</a:t>
            </a:r>
            <a:r>
              <a:rPr lang="zh-CN" altLang="en-US" dirty="0" smtClean="0">
                <a:solidFill>
                  <a:schemeClr val="bg1">
                    <a:lumMod val="95000"/>
                  </a:schemeClr>
                </a:solidFill>
                <a:latin typeface="+mj-ea"/>
                <a:ea typeface="+mj-ea"/>
              </a:rPr>
              <a:t>熊猫</a:t>
            </a:r>
            <a:endParaRPr lang="en-US" altLang="zh-CN" dirty="0" smtClean="0">
              <a:solidFill>
                <a:schemeClr val="bg1">
                  <a:lumMod val="95000"/>
                </a:schemeClr>
              </a:solidFill>
              <a:latin typeface="+mj-ea"/>
              <a:ea typeface="+mj-ea"/>
            </a:endParaRPr>
          </a:p>
          <a:p>
            <a:pPr algn="ctr"/>
            <a:r>
              <a:rPr lang="zh-CN" altLang="en-US" dirty="0" smtClean="0">
                <a:solidFill>
                  <a:schemeClr val="bg1">
                    <a:lumMod val="95000"/>
                  </a:schemeClr>
                </a:solidFill>
                <a:latin typeface="+mj-ea"/>
                <a:ea typeface="+mj-ea"/>
              </a:rPr>
              <a:t>报告人：熊猫素材</a:t>
            </a:r>
            <a:endParaRPr lang="en-US" altLang="zh-CN" dirty="0">
              <a:solidFill>
                <a:schemeClr val="bg1">
                  <a:lumMod val="95000"/>
                </a:schemeClr>
              </a:solidFill>
              <a:latin typeface="+mj-ea"/>
              <a:ea typeface="+mj-ea"/>
            </a:endParaRPr>
          </a:p>
        </p:txBody>
      </p:sp>
      <p:grpSp>
        <p:nvGrpSpPr>
          <p:cNvPr id="25" name="组合 24"/>
          <p:cNvGrpSpPr/>
          <p:nvPr/>
        </p:nvGrpSpPr>
        <p:grpSpPr>
          <a:xfrm>
            <a:off x="4769529" y="541051"/>
            <a:ext cx="2638414" cy="2624498"/>
            <a:chOff x="4769529" y="541051"/>
            <a:chExt cx="2638414" cy="2624498"/>
          </a:xfrm>
        </p:grpSpPr>
        <p:grpSp>
          <p:nvGrpSpPr>
            <p:cNvPr id="26" name="Group 74"/>
            <p:cNvGrpSpPr>
              <a:grpSpLocks noChangeAspect="1"/>
            </p:cNvGrpSpPr>
            <p:nvPr/>
          </p:nvGrpSpPr>
          <p:grpSpPr bwMode="auto">
            <a:xfrm>
              <a:off x="4769529" y="541051"/>
              <a:ext cx="2638414" cy="2624498"/>
              <a:chOff x="5429" y="2125"/>
              <a:chExt cx="569" cy="566"/>
            </a:xfrm>
            <a:solidFill>
              <a:schemeClr val="bg1"/>
            </a:solidFill>
          </p:grpSpPr>
          <p:sp>
            <p:nvSpPr>
              <p:cNvPr id="28"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椭圆 26"/>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dir="d"/>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课题的研究背景</a:t>
            </a:r>
            <a:endParaRPr lang="zh-CN" altLang="en-US" sz="3200" dirty="0" smtClean="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1198880"/>
          </a:xfrm>
          <a:prstGeom prst="rect">
            <a:avLst/>
          </a:prstGeom>
        </p:spPr>
        <p:txBody>
          <a:bodyPr wrap="square">
            <a:spAutoFit/>
          </a:bodyPr>
          <a:lstStyle/>
          <a:p>
            <a:r>
              <a:rPr lang="zh-CN" altLang="zh-CN" dirty="0" smtClean="0"/>
              <a:t>在线政务服务中心管理系统主要通过计算机网络，对在线政务服务中心管理系统所需的信息进行统一管理，方便用户随时随地进行增添、修改、查询、删除各类信息。本系统极大的促进了系统与数据库管理系统软件之间的配合，满足了绝大部分用户的需求，给用户带来了很大的便利。以现在计算机的技术的应用，使计算机成为人们使用现代发达技术的桥梁。计算机可以有效的解决信息，十分方便的获取信息，从而提高工作的效率。</a:t>
            </a:r>
            <a:endParaRPr lang="zh-CN" altLang="zh-CN"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课题研究目的</a:t>
            </a:r>
            <a:endParaRPr lang="zh-CN" altLang="en-US" sz="3200" dirty="0" smtClean="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2030095"/>
          </a:xfrm>
          <a:prstGeom prst="rect">
            <a:avLst/>
          </a:prstGeom>
        </p:spPr>
        <p:txBody>
          <a:bodyPr wrap="square">
            <a:spAutoFit/>
          </a:bodyPr>
          <a:lstStyle/>
          <a:p>
            <a:r>
              <a:rPr lang="zh-CN" altLang="zh-CN" dirty="0" smtClean="0"/>
              <a:t>全球经济在快速的发展，中国更是进步飞速，这使得国内的互联网技术进入了发展的高峰时期，这让中外资本不断转向互联网这个大市场。在这个信息高度发达的现在，利用网络进行信息管理改革已经成为了人们追捧的一种趋势。“基于在线政务服务中心管理系统”是运用java语言和SpringBoot框架，以Mysql数据库为基础而发出来的。为保证我国经济的持续性发展，必须要让互联网信息时代在我国日益壮大，蓬勃发展。伴随着信息社会的飞速发展，在线政务服务中心管理所面临的问题也一个接一个的出现，所以现在最该解决的问题就是信息的实时查询和访问需求的问题，以及如何利用快捷便利的方式让访问者在广大信息系统中进行查询、分享、储存和管理。这对我们的现实生活中具有非常重要的意义，所以基于在线政务服务中心管理系统诞生了。</a:t>
            </a:r>
            <a:endParaRPr lang="zh-CN" altLang="zh-CN"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课题的研究意义</a:t>
            </a:r>
            <a:endParaRPr lang="zh-CN" altLang="en-US" sz="3200" dirty="0" smtClean="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922020"/>
          </a:xfrm>
          <a:prstGeom prst="rect">
            <a:avLst/>
          </a:prstGeom>
        </p:spPr>
        <p:txBody>
          <a:bodyPr wrap="square">
            <a:spAutoFit/>
          </a:bodyPr>
          <a:lstStyle/>
          <a:p>
            <a:r>
              <a:rPr lang="zh-CN" altLang="zh-CN" dirty="0" smtClean="0"/>
              <a:t>现在还有许多人用纸质工具存储并管理信息，网络仅仅起到一般的辅助性作用。以我对人们常用软件的了解程度，大家仍然把传统的Office软件当成主要工具，在线政务服务中心管理系统相比Office软件来说会更全面更专业。本系统通过标签分类等方式，使管理人员对各项功能信息实现高效的管理，可以极大的提高管理人员的工作效率。</a:t>
            </a:r>
            <a:endParaRPr lang="zh-CN" altLang="zh-CN"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540" y="17780"/>
            <a:ext cx="4320540"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系统开发环境</a:t>
            </a:r>
            <a:r>
              <a:rPr kumimoji="0" sz="2000" b="0" i="0" u="none" strike="noStrike" kern="0" cap="none" spc="0" normalizeH="0" baseline="0" noProof="0" dirty="0">
                <a:ln>
                  <a:noFill/>
                </a:ln>
                <a:solidFill>
                  <a:schemeClr val="bg1"/>
                </a:solidFill>
                <a:effectLst/>
                <a:uLnTx/>
                <a:uFillTx/>
                <a:latin typeface="+mj-ea"/>
                <a:ea typeface="+mj-ea"/>
              </a:rPr>
              <a:t>  </a:t>
            </a:r>
            <a:endParaRPr kumimoji="0" sz="2000" b="0" i="0" u="none" strike="noStrike" kern="0" cap="none" spc="0" normalizeH="0" baseline="0" noProof="0" dirty="0">
              <a:ln>
                <a:noFill/>
              </a:ln>
              <a:solidFill>
                <a:schemeClr val="bg1"/>
              </a:solidFill>
              <a:effectLst/>
              <a:uLnTx/>
              <a:uFillTx/>
              <a:latin typeface="+mj-ea"/>
              <a:ea typeface="+mj-ea"/>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1"/>
          <a:srcRect l="3369" r="62965" b="26913"/>
          <a:stretch>
            <a:fillRect/>
          </a:stretch>
        </p:blipFill>
        <p:spPr>
          <a:xfrm>
            <a:off x="615642" y="1328288"/>
            <a:ext cx="3655294" cy="4463626"/>
          </a:xfrm>
          <a:prstGeom prst="rect">
            <a:avLst/>
          </a:prstGeom>
          <a:ln>
            <a:noFill/>
          </a:ln>
        </p:spPr>
      </p:pic>
      <p:pic>
        <p:nvPicPr>
          <p:cNvPr id="11" name="图片 10"/>
          <p:cNvPicPr>
            <a:picLocks noChangeAspect="1"/>
          </p:cNvPicPr>
          <p:nvPr/>
        </p:nvPicPr>
        <p:blipFill rotWithShape="1">
          <a:blip r:embed="rId2"/>
          <a:srcRect l="-2" r="66232" b="26913"/>
          <a:stretch>
            <a:fillRect/>
          </a:stretch>
        </p:blipFill>
        <p:spPr>
          <a:xfrm>
            <a:off x="4349985" y="1332070"/>
            <a:ext cx="3666523" cy="4463626"/>
          </a:xfrm>
          <a:prstGeom prst="rect">
            <a:avLst/>
          </a:prstGeom>
          <a:ln>
            <a:noFill/>
          </a:ln>
        </p:spPr>
      </p:pic>
      <p:pic>
        <p:nvPicPr>
          <p:cNvPr id="12" name="图片 11"/>
          <p:cNvPicPr>
            <a:picLocks noChangeAspect="1"/>
          </p:cNvPicPr>
          <p:nvPr/>
        </p:nvPicPr>
        <p:blipFill rotWithShape="1">
          <a:blip r:embed="rId3"/>
          <a:srcRect l="-2" r="66725" b="26913"/>
          <a:stretch>
            <a:fillRect/>
          </a:stretch>
        </p:blipFill>
        <p:spPr>
          <a:xfrm>
            <a:off x="8084328" y="1332070"/>
            <a:ext cx="3612964" cy="4463626"/>
          </a:xfrm>
          <a:prstGeom prst="rect">
            <a:avLst/>
          </a:prstGeom>
          <a:ln>
            <a:noFill/>
          </a:ln>
        </p:spPr>
      </p:pic>
      <p:sp>
        <p:nvSpPr>
          <p:cNvPr id="4" name="矩形 3"/>
          <p:cNvSpPr/>
          <p:nvPr/>
        </p:nvSpPr>
        <p:spPr>
          <a:xfrm>
            <a:off x="615642"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9985"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084328" y="1328289"/>
            <a:ext cx="361296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08200" y="1600185"/>
            <a:ext cx="1602105" cy="460375"/>
          </a:xfrm>
          <a:prstGeom prst="rect">
            <a:avLst/>
          </a:prstGeom>
        </p:spPr>
        <p:txBody>
          <a:bodyPr wrap="none">
            <a:spAutoFit/>
          </a:bodyPr>
          <a:lstStyle/>
          <a:p>
            <a:pPr algn="l"/>
            <a:r>
              <a:rPr lang="en-US" altLang="zh-CN" sz="2400" b="1" dirty="0" smtClean="0">
                <a:solidFill>
                  <a:schemeClr val="bg1"/>
                </a:solidFill>
              </a:rPr>
              <a:t> </a:t>
            </a:r>
            <a:r>
              <a:rPr sz="2400" b="1" dirty="0" smtClean="0">
                <a:solidFill>
                  <a:schemeClr val="bg1"/>
                </a:solidFill>
              </a:rPr>
              <a:t>JAVA简介</a:t>
            </a:r>
            <a:endParaRPr sz="2400" b="1" dirty="0" smtClean="0">
              <a:solidFill>
                <a:schemeClr val="bg1"/>
              </a:solidFill>
            </a:endParaRPr>
          </a:p>
        </p:txBody>
      </p:sp>
      <p:sp>
        <p:nvSpPr>
          <p:cNvPr id="16" name="矩形 15"/>
          <p:cNvSpPr/>
          <p:nvPr/>
        </p:nvSpPr>
        <p:spPr>
          <a:xfrm>
            <a:off x="4551734" y="1600185"/>
            <a:ext cx="2132315" cy="461665"/>
          </a:xfrm>
          <a:prstGeom prst="rect">
            <a:avLst/>
          </a:prstGeom>
        </p:spPr>
        <p:txBody>
          <a:bodyPr wrap="none">
            <a:spAutoFit/>
          </a:bodyPr>
          <a:lstStyle/>
          <a:p>
            <a:r>
              <a:rPr lang="en-US" altLang="zh-CN" sz="2400" b="1" dirty="0" err="1" smtClean="0">
                <a:solidFill>
                  <a:schemeClr val="bg1"/>
                </a:solidFill>
              </a:rPr>
              <a:t>MySQL</a:t>
            </a:r>
            <a:r>
              <a:rPr lang="zh-CN" altLang="en-US" sz="2400" b="1" dirty="0" smtClean="0">
                <a:solidFill>
                  <a:schemeClr val="bg1"/>
                </a:solidFill>
              </a:rPr>
              <a:t>数据库</a:t>
            </a:r>
            <a:endParaRPr lang="zh-CN" altLang="en-US" sz="2400" b="1" dirty="0">
              <a:solidFill>
                <a:schemeClr val="bg1"/>
              </a:solidFill>
            </a:endParaRPr>
          </a:p>
        </p:txBody>
      </p:sp>
      <p:sp>
        <p:nvSpPr>
          <p:cNvPr id="19" name="矩形 18"/>
          <p:cNvSpPr/>
          <p:nvPr/>
        </p:nvSpPr>
        <p:spPr>
          <a:xfrm>
            <a:off x="8478207" y="1600185"/>
            <a:ext cx="1294130" cy="460375"/>
          </a:xfrm>
          <a:prstGeom prst="rect">
            <a:avLst/>
          </a:prstGeom>
        </p:spPr>
        <p:txBody>
          <a:bodyPr wrap="none">
            <a:spAutoFit/>
          </a:bodyPr>
          <a:lstStyle/>
          <a:p>
            <a:pPr algn="l"/>
            <a:r>
              <a:rPr lang="zh-CN" altLang="en-US" sz="2400" b="1" dirty="0">
                <a:solidFill>
                  <a:schemeClr val="bg1"/>
                </a:solidFill>
              </a:rPr>
              <a:t>B/S结构</a:t>
            </a:r>
            <a:endParaRPr lang="zh-CN" altLang="en-US" sz="24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909140" y="17961"/>
            <a:ext cx="3418173" cy="583565"/>
          </a:xfrm>
          <a:prstGeom prst="rect">
            <a:avLst/>
          </a:prstGeom>
          <a:noFill/>
        </p:spPr>
        <p:txBody>
          <a:bodyPr wrap="square" rtlCol="0">
            <a:spAutoFit/>
          </a:bodyPr>
          <a:lstStyle/>
          <a:p>
            <a:pPr>
              <a:defRPr/>
            </a:pPr>
            <a:r>
              <a:rPr lang="en-US" sz="3200" kern="0" dirty="0" smtClean="0">
                <a:solidFill>
                  <a:schemeClr val="bg1"/>
                </a:solidFill>
                <a:latin typeface="黑体" panose="02010609060101010101" charset="-122"/>
                <a:ea typeface="黑体" panose="02010609060101010101" charset="-122"/>
                <a:cs typeface="黑体" panose="02010609060101010101" charset="-122"/>
              </a:rPr>
              <a:t> </a:t>
            </a:r>
            <a:r>
              <a:rPr sz="3200" kern="0" dirty="0" smtClean="0">
                <a:solidFill>
                  <a:schemeClr val="bg1"/>
                </a:solidFill>
                <a:latin typeface="黑体" panose="02010609060101010101" charset="-122"/>
                <a:ea typeface="黑体" panose="02010609060101010101" charset="-122"/>
                <a:cs typeface="黑体" panose="02010609060101010101" charset="-122"/>
              </a:rPr>
              <a:t>JAVA简介</a:t>
            </a:r>
            <a:endParaRPr sz="3200" kern="0" dirty="0" smtClean="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695325" y="4344996"/>
            <a:ext cx="5753601" cy="1963554"/>
          </a:xfrm>
          <a:prstGeom prst="rect">
            <a:avLst/>
          </a:prstGeom>
          <a:solidFill>
            <a:schemeClr val="bg1">
              <a:lumMod val="95000"/>
            </a:schemeClr>
          </a:solidFill>
          <a:ln>
            <a:noFill/>
          </a:ln>
          <a:effectLst>
            <a:outerShdw blurRad="889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rotWithShape="1">
          <a:blip r:embed="rId1"/>
          <a:srcRect t="154" r="43473" b="26913"/>
          <a:stretch>
            <a:fillRect/>
          </a:stretch>
        </p:blipFill>
        <p:spPr>
          <a:xfrm>
            <a:off x="695325" y="914581"/>
            <a:ext cx="5753601" cy="4175746"/>
          </a:xfrm>
          <a:prstGeom prst="rect">
            <a:avLst/>
          </a:prstGeom>
          <a:solidFill>
            <a:schemeClr val="bg1">
              <a:lumMod val="95000"/>
            </a:schemeClr>
          </a:solidFill>
          <a:ln>
            <a:noFill/>
          </a:ln>
          <a:effectLst>
            <a:outerShdw blurRad="88900" algn="ctr" rotWithShape="0">
              <a:prstClr val="black">
                <a:alpha val="64000"/>
              </a:prstClr>
            </a:outerShdw>
          </a:effectLst>
        </p:spPr>
      </p:pic>
      <p:sp>
        <p:nvSpPr>
          <p:cNvPr id="100" name="文本框 99"/>
          <p:cNvSpPr txBox="1"/>
          <p:nvPr/>
        </p:nvSpPr>
        <p:spPr>
          <a:xfrm>
            <a:off x="6799006" y="1120877"/>
            <a:ext cx="5080000" cy="1814830"/>
          </a:xfrm>
          <a:prstGeom prst="rect">
            <a:avLst/>
          </a:prstGeom>
          <a:noFill/>
          <a:ln w="9525">
            <a:noFill/>
          </a:ln>
        </p:spPr>
        <p:txBody>
          <a:bodyPr wrap="square">
            <a:spAutoFit/>
          </a:bodyPr>
          <a:lstStyle/>
          <a:p>
            <a:r>
              <a:rPr altLang="zh-CN" sz="1600" dirty="0" smtClean="0"/>
              <a:t>Java是由sun公司开发出来的，后来被oracle收购，前身为oak语言。后来进入90年代初始期时，互联网兴起，重新将oak语言升级改造（借鉴C++语言），最后形成了JAVA语言。JAVA在语言操作时，大部分就只有一种操作方式，并且支持跨平台，即使是在一个操作系统平台下开发，也可以运行在所有操作系统平台中，其编程的本质也是由数据结构和算法构成。</a:t>
            </a:r>
            <a:endParaRPr lang="zh-CN" altLang="en-US" sz="16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b="26913"/>
          <a:stretch>
            <a:fillRect/>
          </a:stretch>
        </p:blipFill>
        <p:spPr>
          <a:xfrm>
            <a:off x="0" y="0"/>
            <a:ext cx="12192000" cy="5012267"/>
          </a:xfrm>
          <a:prstGeom prst="rect">
            <a:avLst/>
          </a:prstGeom>
        </p:spPr>
      </p:pic>
      <p:sp>
        <p:nvSpPr>
          <p:cNvPr id="5" name="矩形 4"/>
          <p:cNvSpPr/>
          <p:nvPr/>
        </p:nvSpPr>
        <p:spPr>
          <a:xfrm>
            <a:off x="4310896" y="5293268"/>
            <a:ext cx="3535680" cy="1106805"/>
          </a:xfrm>
          <a:prstGeom prst="rect">
            <a:avLst/>
          </a:prstGeom>
        </p:spPr>
        <p:txBody>
          <a:bodyPr wrap="none">
            <a:spAutoFit/>
          </a:bodyPr>
          <a:lstStyle/>
          <a:p>
            <a:pPr algn="l"/>
            <a:r>
              <a:rPr lang="zh-CN" altLang="en-US" sz="6600" b="1" dirty="0"/>
              <a:t>系统分析</a:t>
            </a:r>
            <a:endParaRPr lang="zh-CN" altLang="en-US" sz="6600" b="1" dirty="0"/>
          </a:p>
        </p:txBody>
      </p:sp>
    </p:spTree>
  </p:cSld>
  <p:clrMapOvr>
    <a:masterClrMapping/>
  </p:clrMapOvr>
  <p:transition spd="med">
    <p:pull dir="d"/>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2278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系统分析</a:t>
            </a:r>
            <a:endPar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4579820" y="1067986"/>
            <a:ext cx="3170360" cy="5044056"/>
          </a:xfrm>
          <a:prstGeom prst="rect">
            <a:avLst/>
          </a:prstGeom>
          <a:solidFill>
            <a:srgbClr val="546F7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19" name="矩形 18"/>
          <p:cNvSpPr/>
          <p:nvPr/>
        </p:nvSpPr>
        <p:spPr>
          <a:xfrm>
            <a:off x="7992712" y="1067986"/>
            <a:ext cx="3170360" cy="5044056"/>
          </a:xfrm>
          <a:prstGeom prst="rect">
            <a:avLst/>
          </a:prstGeom>
          <a:solidFill>
            <a:srgbClr val="FF6D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1" name="矩形 20"/>
          <p:cNvSpPr/>
          <p:nvPr/>
        </p:nvSpPr>
        <p:spPr>
          <a:xfrm>
            <a:off x="1164308" y="1130085"/>
            <a:ext cx="3170360" cy="5044056"/>
          </a:xfrm>
          <a:prstGeom prst="rect">
            <a:avLst/>
          </a:prstGeom>
          <a:solidFill>
            <a:srgbClr val="398E3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3" name="左右箭头 22"/>
          <p:cNvSpPr/>
          <p:nvPr/>
        </p:nvSpPr>
        <p:spPr>
          <a:xfrm>
            <a:off x="1547093" y="4635656"/>
            <a:ext cx="8928950" cy="756608"/>
          </a:xfrm>
          <a:prstGeom prst="leftRightArrow">
            <a:avLst/>
          </a:prstGeom>
          <a:solidFill>
            <a:srgbClr val="F1F5F8"/>
          </a:solidFill>
          <a:ln>
            <a:no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24" name="Group 11"/>
          <p:cNvGrpSpPr>
            <a:grpSpLocks noChangeAspect="1"/>
          </p:cNvGrpSpPr>
          <p:nvPr/>
        </p:nvGrpSpPr>
        <p:grpSpPr bwMode="auto">
          <a:xfrm>
            <a:off x="8604683" y="1803618"/>
            <a:ext cx="1747164" cy="1240484"/>
            <a:chOff x="1407" y="1098"/>
            <a:chExt cx="800" cy="568"/>
          </a:xfrm>
          <a:solidFill>
            <a:schemeClr val="bg1"/>
          </a:solidFill>
        </p:grpSpPr>
        <p:sp>
          <p:nvSpPr>
            <p:cNvPr id="25"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15"/>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16"/>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17"/>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18"/>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 name="Freeform 19"/>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3" name="Group 32"/>
          <p:cNvGrpSpPr>
            <a:grpSpLocks noChangeAspect="1"/>
          </p:cNvGrpSpPr>
          <p:nvPr/>
        </p:nvGrpSpPr>
        <p:grpSpPr bwMode="auto">
          <a:xfrm>
            <a:off x="1875907" y="1871319"/>
            <a:ext cx="1747162" cy="1240486"/>
            <a:chOff x="4354" y="1098"/>
            <a:chExt cx="800" cy="568"/>
          </a:xfrm>
          <a:solidFill>
            <a:schemeClr val="bg1"/>
          </a:solidFill>
        </p:grpSpPr>
        <p:sp>
          <p:nvSpPr>
            <p:cNvPr id="34"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bg1"/>
                </a:solidFill>
              </a:endParaRPr>
            </a:p>
          </p:txBody>
        </p:sp>
        <p:sp>
          <p:nvSpPr>
            <p:cNvPr id="36"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36"/>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37"/>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38"/>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0" name="Group 121"/>
          <p:cNvGrpSpPr>
            <a:grpSpLocks noChangeAspect="1"/>
          </p:cNvGrpSpPr>
          <p:nvPr/>
        </p:nvGrpSpPr>
        <p:grpSpPr bwMode="auto">
          <a:xfrm>
            <a:off x="5380942" y="1880055"/>
            <a:ext cx="1452328" cy="1236118"/>
            <a:chOff x="515" y="3088"/>
            <a:chExt cx="665" cy="566"/>
          </a:xfrm>
          <a:solidFill>
            <a:schemeClr val="bg1"/>
          </a:solidFill>
        </p:grpSpPr>
        <p:sp>
          <p:nvSpPr>
            <p:cNvPr id="41"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0" name="矩形 49"/>
          <p:cNvSpPr/>
          <p:nvPr/>
        </p:nvSpPr>
        <p:spPr>
          <a:xfrm>
            <a:off x="5232918" y="3652113"/>
            <a:ext cx="1706880" cy="460375"/>
          </a:xfrm>
          <a:prstGeom prst="rect">
            <a:avLst/>
          </a:prstGeom>
        </p:spPr>
        <p:txBody>
          <a:bodyPr wrap="none">
            <a:spAutoFit/>
          </a:bodyPr>
          <a:lstStyle/>
          <a:p>
            <a:pPr algn="ctr"/>
            <a:r>
              <a:rPr lang="zh-CN" altLang="en-US" sz="2400" b="1" dirty="0">
                <a:solidFill>
                  <a:schemeClr val="bg1"/>
                </a:solidFill>
              </a:rPr>
              <a:t>可行性分析</a:t>
            </a:r>
            <a:endParaRPr lang="zh-CN" altLang="en-US" sz="2400" b="1" dirty="0">
              <a:solidFill>
                <a:schemeClr val="bg1"/>
              </a:solidFill>
            </a:endParaRPr>
          </a:p>
        </p:txBody>
      </p:sp>
      <p:sp>
        <p:nvSpPr>
          <p:cNvPr id="52" name="矩形 51"/>
          <p:cNvSpPr/>
          <p:nvPr/>
        </p:nvSpPr>
        <p:spPr>
          <a:xfrm>
            <a:off x="8499018" y="3652113"/>
            <a:ext cx="2011680" cy="460375"/>
          </a:xfrm>
          <a:prstGeom prst="rect">
            <a:avLst/>
          </a:prstGeom>
        </p:spPr>
        <p:txBody>
          <a:bodyPr wrap="none">
            <a:spAutoFit/>
          </a:bodyPr>
          <a:lstStyle/>
          <a:p>
            <a:pPr algn="ctr"/>
            <a:r>
              <a:rPr lang="zh-CN" altLang="en-US" sz="2400" b="1" dirty="0">
                <a:solidFill>
                  <a:schemeClr val="bg1"/>
                </a:solidFill>
              </a:rPr>
              <a:t>系统流程分析</a:t>
            </a:r>
            <a:endParaRPr lang="zh-CN" altLang="en-US" sz="2400" b="1" dirty="0">
              <a:solidFill>
                <a:schemeClr val="bg1"/>
              </a:solidFill>
            </a:endParaRPr>
          </a:p>
        </p:txBody>
      </p:sp>
      <p:sp>
        <p:nvSpPr>
          <p:cNvPr id="54" name="矩形 53"/>
          <p:cNvSpPr/>
          <p:nvPr/>
        </p:nvSpPr>
        <p:spPr>
          <a:xfrm>
            <a:off x="1729457" y="3652113"/>
            <a:ext cx="2031325" cy="461665"/>
          </a:xfrm>
          <a:prstGeom prst="rect">
            <a:avLst/>
          </a:prstGeom>
        </p:spPr>
        <p:txBody>
          <a:bodyPr wrap="none">
            <a:spAutoFit/>
          </a:bodyPr>
          <a:lstStyle/>
          <a:p>
            <a:pPr algn="ctr"/>
            <a:r>
              <a:rPr lang="zh-CN" altLang="en-US" sz="2400" b="1" dirty="0" smtClean="0">
                <a:solidFill>
                  <a:schemeClr val="bg1"/>
                </a:solidFill>
              </a:rPr>
              <a:t>功能需求分析</a:t>
            </a:r>
            <a:endParaRPr lang="zh-CN" altLang="en-US" sz="24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PP_MARK_KEY" val="21a57019-f216-4f05-a6d5-fd3f1a1abf40"/>
  <p:tag name="COMMONDATA" val="eyJoZGlkIjoiOWM3MmJmMmMyZjJiNjFiNDZiM2IyNTNlMmZlMDRlNmUifQ=="/>
</p:tagLst>
</file>

<file path=ppt/theme/theme1.xml><?xml version="1.0" encoding="utf-8"?>
<a:theme xmlns:a="http://schemas.openxmlformats.org/drawingml/2006/main" name="office 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4">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3215</Words>
  <Application>WPS 演示</Application>
  <PresentationFormat>自定义</PresentationFormat>
  <Paragraphs>94</Paragraphs>
  <Slides>20</Slides>
  <Notes>10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20</vt:i4>
      </vt:variant>
    </vt:vector>
  </HeadingPairs>
  <TitlesOfParts>
    <vt:vector size="32" baseType="lpstr">
      <vt:lpstr>Arial</vt:lpstr>
      <vt:lpstr>宋体</vt:lpstr>
      <vt:lpstr>Wingdings</vt:lpstr>
      <vt:lpstr>Segoe UI Light</vt:lpstr>
      <vt:lpstr>黑体</vt:lpstr>
      <vt:lpstr>Segoe UI</vt:lpstr>
      <vt:lpstr>微软雅黑</vt:lpstr>
      <vt:lpstr>Arial Unicode MS</vt:lpstr>
      <vt:lpstr>等线</vt:lpstr>
      <vt:lpstr>Times New Roman</vt:lpstr>
      <vt:lpstr>office 1</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creator>www.tukuppt.com</dc:creator>
  <cp:keywords>tukuppt</cp:keywords>
  <dc:subject>熊猫办公</dc:subject>
  <cp:category>tukuppt</cp:category>
  <cp:lastModifiedBy>Administrator</cp:lastModifiedBy>
  <cp:revision>20</cp:revision>
  <dcterms:created xsi:type="dcterms:W3CDTF">2019-12-31T02:46:00Z</dcterms:created>
  <dcterms:modified xsi:type="dcterms:W3CDTF">2023-01-29T06:48:32Z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C9AA9D77A9D94E6EAF224CD366112E7D</vt:lpwstr>
  </property>
</Properties>
</file>